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64" r:id="rId2"/>
    <p:sldId id="265" r:id="rId3"/>
    <p:sldId id="284" r:id="rId4"/>
    <p:sldId id="286" r:id="rId5"/>
    <p:sldId id="287" r:id="rId6"/>
    <p:sldId id="288" r:id="rId7"/>
    <p:sldId id="289" r:id="rId8"/>
    <p:sldId id="290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87" d="100"/>
          <a:sy n="87" d="100"/>
        </p:scale>
        <p:origin x="11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AC743-47F6-4909-B849-86A597416A07}" type="datetimeFigureOut">
              <a:rPr lang="en-IN" smtClean="0"/>
              <a:t>25/07/2024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0" y="4473813"/>
            <a:ext cx="5608640" cy="36605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76D9D-B57A-4A40-AB3D-64482240F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9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C2A93-2626-F040-B4E7-8BAE66CF9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A4E3-EDF7-F6BC-DE90-DFDDCB923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0A503-66F8-BE25-437A-F5670843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3015-CE64-4236-99B9-0C5B44328C0F}" type="datetimeFigureOut">
              <a:rPr lang="en-IN" smtClean="0"/>
              <a:t>25/07/2024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FC771-BDD8-1198-2253-806D1E92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33C07-919D-8D8F-D7F0-E9000A7F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69A6-D0D0-4683-B54A-EFDB6F84CF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043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B38C-67E0-DC74-DD03-253BAA05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10F38-4381-4D33-AFFA-D89F9927C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52442-513B-9D42-D881-2A34FDF6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3015-CE64-4236-99B9-0C5B44328C0F}" type="datetimeFigureOut">
              <a:rPr lang="en-IN" smtClean="0"/>
              <a:t>25/07/2024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4A225-4C4D-2A95-5B08-7276DA5E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59CE8-5DF1-A892-9009-15AC5749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69A6-D0D0-4683-B54A-EFDB6F84CF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084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0DFB81-1F25-3030-BB2B-D118DA2D3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80529-FE93-CDA7-06B8-D8B638904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36239-4B71-94A2-A56F-491CDAB0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3015-CE64-4236-99B9-0C5B44328C0F}" type="datetimeFigureOut">
              <a:rPr lang="en-IN" smtClean="0"/>
              <a:t>25/07/2024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E8188-CB10-9348-AA26-35DADDD2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28B4A-9AEF-541A-628E-3017CFCE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69A6-D0D0-4683-B54A-EFDB6F84CF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735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6856-C3FC-57B2-99BB-E90222519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7571B-B330-944B-B19D-F0FC2B54A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190AA-92D5-A386-9971-6E83C132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3015-CE64-4236-99B9-0C5B44328C0F}" type="datetimeFigureOut">
              <a:rPr lang="en-IN" smtClean="0"/>
              <a:t>25/07/2024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8B814-BA43-2D71-095B-6EBE88E2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EE0B7-408E-FCA6-B680-8CCE489C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69A6-D0D0-4683-B54A-EFDB6F84CF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599C-529A-B2F1-0596-E388C07C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C7F0D-31CA-3AA6-4D68-46AD93AE8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2D608-0C54-89E4-291E-433A6E52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3015-CE64-4236-99B9-0C5B44328C0F}" type="datetimeFigureOut">
              <a:rPr lang="en-IN" smtClean="0"/>
              <a:t>25/07/2024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51BFD-6D7E-0A7D-7804-6BE13BA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FBEE8-FBA6-A598-0298-B8DC058B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69A6-D0D0-4683-B54A-EFDB6F84CF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86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F7E2-DCAA-55BC-B00A-EAC76A3E4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0E706-7268-9482-15C0-F8E75710B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AADF2-BA38-5476-410A-B283951B1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3693B-8DAA-BE31-3EB1-15A26915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3015-CE64-4236-99B9-0C5B44328C0F}" type="datetimeFigureOut">
              <a:rPr lang="en-IN" smtClean="0"/>
              <a:t>25/07/2024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C4F39-CCC6-9D05-4CAD-D23B4794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B2BE4-C99F-973C-9142-44DE4A7D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69A6-D0D0-4683-B54A-EFDB6F84CF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65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39DA-C3BB-35B4-44B0-2DE03A56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2DD54-7C40-E9C2-5854-168BA2E9E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C9536-AA8A-DD29-A7B2-C0282C0E3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CDA76-56E6-E90F-D4B4-193FCFCE2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1FD60-B72C-71DD-DCAD-A000E75F3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65D13-8D26-DC56-B853-4657F5E1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3015-CE64-4236-99B9-0C5B44328C0F}" type="datetimeFigureOut">
              <a:rPr lang="en-IN" smtClean="0"/>
              <a:t>25/07/2024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5E0A78-B524-E590-6987-1CD60535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47D1B-A61A-383B-97F2-7D560617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69A6-D0D0-4683-B54A-EFDB6F84CF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312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710BE-CE27-2323-2E1E-004D378E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200FE-CFCC-7696-FBE5-F22676726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3015-CE64-4236-99B9-0C5B44328C0F}" type="datetimeFigureOut">
              <a:rPr lang="en-IN" smtClean="0"/>
              <a:t>25/07/2024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C212F-34F5-8029-DB83-89BBF575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AC1AC-9E97-11C3-D185-E8E62F6A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69A6-D0D0-4683-B54A-EFDB6F84CF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92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873F6-D574-CC01-25DC-676E3916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3015-CE64-4236-99B9-0C5B44328C0F}" type="datetimeFigureOut">
              <a:rPr lang="en-IN" smtClean="0"/>
              <a:t>25/07/2024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504B0-45BB-03E9-323A-698818A8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1483F-9544-2760-401F-9317E8E3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69A6-D0D0-4683-B54A-EFDB6F84CF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660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11B-CCB6-C66E-6D9B-2A51122A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E984D-1920-2192-D8CF-CB47CC59D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4B008-86E4-C98C-DD38-6A7416845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20013-52F6-46D0-078B-E93E1700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3015-CE64-4236-99B9-0C5B44328C0F}" type="datetimeFigureOut">
              <a:rPr lang="en-IN" smtClean="0"/>
              <a:t>25/07/2024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7EAA9-794C-2C70-4D29-46CD027C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9AD3D-C0CE-CDC2-CE12-AAD50308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69A6-D0D0-4683-B54A-EFDB6F84CF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26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A25D-1DF0-BF4E-5ACA-05B82FE8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06AB1-F6C9-61F2-62DD-F5244C75D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4B405-AE38-927E-88AF-8862D772C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AE9C5-190F-B208-8DBA-00B5C120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3015-CE64-4236-99B9-0C5B44328C0F}" type="datetimeFigureOut">
              <a:rPr lang="en-IN" smtClean="0"/>
              <a:t>25/07/2024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593CE-1A4F-5BBE-91BC-F242CE4C6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0813A-01C4-8812-AF9E-8B97462B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69A6-D0D0-4683-B54A-EFDB6F84CF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706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4E678-BB82-4751-30B2-8EA64549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900B9-041F-1D12-27F2-3A8CC6428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2BCF6-D0C3-21E8-18DF-F517AA6A7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83015-CE64-4236-99B9-0C5B44328C0F}" type="datetimeFigureOut">
              <a:rPr lang="en-IN" smtClean="0"/>
              <a:t>25/07/2024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E4DC-578F-5CB0-3EEF-135FB750A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3F294-0C64-EA47-6DC2-E08DA8CF4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69A6-D0D0-4683-B54A-EFDB6F84CF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537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1">
            <a:extLst>
              <a:ext uri="{FF2B5EF4-FFF2-40B4-BE49-F238E27FC236}">
                <a16:creationId xmlns:a16="http://schemas.microsoft.com/office/drawing/2014/main" id="{A5C7124E-654B-4C37-994F-1973D878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302591"/>
            <a:ext cx="4608647" cy="4252327"/>
          </a:xfrm>
          <a:custGeom>
            <a:avLst/>
            <a:gdLst>
              <a:gd name="connsiteX0" fmla="*/ 2545790 w 4608647"/>
              <a:gd name="connsiteY0" fmla="*/ 0 h 4252327"/>
              <a:gd name="connsiteX1" fmla="*/ 4608647 w 4608647"/>
              <a:gd name="connsiteY1" fmla="*/ 0 h 4252327"/>
              <a:gd name="connsiteX2" fmla="*/ 4608647 w 4608647"/>
              <a:gd name="connsiteY2" fmla="*/ 4251820 h 4252327"/>
              <a:gd name="connsiteX3" fmla="*/ 4413587 w 4608647"/>
              <a:gd name="connsiteY3" fmla="*/ 4251820 h 4252327"/>
              <a:gd name="connsiteX4" fmla="*/ 4413587 w 4608647"/>
              <a:gd name="connsiteY4" fmla="*/ 4251834 h 4252327"/>
              <a:gd name="connsiteX5" fmla="*/ 4220559 w 4608647"/>
              <a:gd name="connsiteY5" fmla="*/ 4251834 h 4252327"/>
              <a:gd name="connsiteX6" fmla="*/ 4220559 w 4608647"/>
              <a:gd name="connsiteY6" fmla="*/ 4252313 h 4252327"/>
              <a:gd name="connsiteX7" fmla="*/ 4025499 w 4608647"/>
              <a:gd name="connsiteY7" fmla="*/ 4252313 h 4252327"/>
              <a:gd name="connsiteX8" fmla="*/ 4025499 w 4608647"/>
              <a:gd name="connsiteY8" fmla="*/ 4252327 h 4252327"/>
              <a:gd name="connsiteX9" fmla="*/ 0 w 4608647"/>
              <a:gd name="connsiteY9" fmla="*/ 4252327 h 4252327"/>
              <a:gd name="connsiteX10" fmla="*/ 1962642 w 4608647"/>
              <a:gd name="connsiteY10" fmla="*/ 507 h 4252327"/>
              <a:gd name="connsiteX11" fmla="*/ 2157696 w 4608647"/>
              <a:gd name="connsiteY11" fmla="*/ 507 h 4252327"/>
              <a:gd name="connsiteX12" fmla="*/ 2157702 w 4608647"/>
              <a:gd name="connsiteY12" fmla="*/ 493 h 4252327"/>
              <a:gd name="connsiteX13" fmla="*/ 2350508 w 4608647"/>
              <a:gd name="connsiteY13" fmla="*/ 493 h 4252327"/>
              <a:gd name="connsiteX14" fmla="*/ 2350730 w 4608647"/>
              <a:gd name="connsiteY14" fmla="*/ 14 h 4252327"/>
              <a:gd name="connsiteX15" fmla="*/ 2545784 w 4608647"/>
              <a:gd name="connsiteY15" fmla="*/ 14 h 425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8647" h="4252327">
                <a:moveTo>
                  <a:pt x="2545790" y="0"/>
                </a:moveTo>
                <a:lnTo>
                  <a:pt x="4608647" y="0"/>
                </a:lnTo>
                <a:lnTo>
                  <a:pt x="4608647" y="4251820"/>
                </a:lnTo>
                <a:lnTo>
                  <a:pt x="4413587" y="4251820"/>
                </a:lnTo>
                <a:lnTo>
                  <a:pt x="4413587" y="4251834"/>
                </a:lnTo>
                <a:lnTo>
                  <a:pt x="4220559" y="4251834"/>
                </a:lnTo>
                <a:lnTo>
                  <a:pt x="4220559" y="4252313"/>
                </a:lnTo>
                <a:lnTo>
                  <a:pt x="4025499" y="4252313"/>
                </a:lnTo>
                <a:lnTo>
                  <a:pt x="4025499" y="4252327"/>
                </a:lnTo>
                <a:lnTo>
                  <a:pt x="0" y="4252327"/>
                </a:lnTo>
                <a:lnTo>
                  <a:pt x="1962642" y="507"/>
                </a:lnTo>
                <a:lnTo>
                  <a:pt x="2157696" y="507"/>
                </a:lnTo>
                <a:lnTo>
                  <a:pt x="2157702" y="493"/>
                </a:lnTo>
                <a:lnTo>
                  <a:pt x="2350508" y="493"/>
                </a:lnTo>
                <a:lnTo>
                  <a:pt x="2350730" y="14"/>
                </a:lnTo>
                <a:lnTo>
                  <a:pt x="2545784" y="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: Shape 63">
            <a:extLst>
              <a:ext uri="{FF2B5EF4-FFF2-40B4-BE49-F238E27FC236}">
                <a16:creationId xmlns:a16="http://schemas.microsoft.com/office/drawing/2014/main" id="{20D3DFB9-0A1D-43AF-94B0-0CF8DE360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65697" y="1303083"/>
            <a:ext cx="9226303" cy="4251821"/>
          </a:xfrm>
          <a:custGeom>
            <a:avLst/>
            <a:gdLst>
              <a:gd name="connsiteX0" fmla="*/ 0 w 9226303"/>
              <a:gd name="connsiteY0" fmla="*/ 0 h 4251821"/>
              <a:gd name="connsiteX1" fmla="*/ 9226303 w 9226303"/>
              <a:gd name="connsiteY1" fmla="*/ 0 h 4251821"/>
              <a:gd name="connsiteX2" fmla="*/ 7263661 w 9226303"/>
              <a:gd name="connsiteY2" fmla="*/ 4251821 h 4251821"/>
              <a:gd name="connsiteX3" fmla="*/ 0 w 9226303"/>
              <a:gd name="connsiteY3" fmla="*/ 4251821 h 42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303" h="4251821">
                <a:moveTo>
                  <a:pt x="0" y="0"/>
                </a:moveTo>
                <a:lnTo>
                  <a:pt x="9226303" y="0"/>
                </a:lnTo>
                <a:lnTo>
                  <a:pt x="7263661" y="4251821"/>
                </a:lnTo>
                <a:lnTo>
                  <a:pt x="0" y="4251821"/>
                </a:lnTo>
                <a:close/>
              </a:path>
            </a:pathLst>
          </a:cu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7E1F1-2ECD-1994-D952-7BEAC2B4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2109822"/>
            <a:ext cx="7616067" cy="27872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/>
              <a:t>VOGUE TUSKER 3B SS </a:t>
            </a:r>
            <a:r>
              <a:rPr lang="en-US" sz="6000" b="1" kern="1200" dirty="0">
                <a:latin typeface="+mj-lt"/>
                <a:ea typeface="+mj-ea"/>
                <a:cs typeface="+mj-cs"/>
              </a:rPr>
              <a:t>OBSERVATIONS</a:t>
            </a:r>
            <a:r>
              <a:rPr lang="en-US" sz="5400" b="1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D422C-2DB3-99F6-A358-65786E66D6A5}"/>
              </a:ext>
            </a:extLst>
          </p:cNvPr>
          <p:cNvSpPr txBox="1"/>
          <p:nvPr/>
        </p:nvSpPr>
        <p:spPr>
          <a:xfrm>
            <a:off x="9779780" y="5892508"/>
            <a:ext cx="222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PREPARED BY: V.DINESH   </a:t>
            </a:r>
          </a:p>
          <a:p>
            <a:r>
              <a:rPr lang="en-US" sz="1600" b="1" dirty="0"/>
              <a:t>DATE:24/07/2024</a:t>
            </a:r>
            <a:endParaRPr lang="en-IN" sz="1600" b="1" dirty="0"/>
          </a:p>
        </p:txBody>
      </p:sp>
      <p:pic>
        <p:nvPicPr>
          <p:cNvPr id="4" name="Picture 2" descr="Amazon.in: Vidiem : MIXER GRINDER">
            <a:extLst>
              <a:ext uri="{FF2B5EF4-FFF2-40B4-BE49-F238E27FC236}">
                <a16:creationId xmlns:a16="http://schemas.microsoft.com/office/drawing/2014/main" id="{4C90C534-C734-BA11-D350-1E063B9DD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0" b="26440"/>
          <a:stretch/>
        </p:blipFill>
        <p:spPr bwMode="auto">
          <a:xfrm>
            <a:off x="120881" y="110168"/>
            <a:ext cx="1509615" cy="6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8C65-C6B5-CE14-BDFA-25C3DA97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213" y="113742"/>
            <a:ext cx="1049202" cy="39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74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27430-0281-F640-C0C6-15DDDDC3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8471"/>
            <a:ext cx="12125898" cy="52322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PRODUCT FEATURES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Picture 2" descr="Amazon.in: Vidiem : MIXER GRINDER">
            <a:extLst>
              <a:ext uri="{FF2B5EF4-FFF2-40B4-BE49-F238E27FC236}">
                <a16:creationId xmlns:a16="http://schemas.microsoft.com/office/drawing/2014/main" id="{44BF9DC8-778C-3069-3A8D-ABABF69E3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0" b="26440"/>
          <a:stretch/>
        </p:blipFill>
        <p:spPr bwMode="auto">
          <a:xfrm>
            <a:off x="0" y="117828"/>
            <a:ext cx="1509615" cy="55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0F0FF7-B938-4393-894C-60C59F4C3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62" y="212893"/>
            <a:ext cx="1049202" cy="39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637039-150F-259D-BC83-BA2DA1E29555}"/>
              </a:ext>
            </a:extLst>
          </p:cNvPr>
          <p:cNvSpPr txBox="1"/>
          <p:nvPr/>
        </p:nvSpPr>
        <p:spPr>
          <a:xfrm>
            <a:off x="1509615" y="901917"/>
            <a:ext cx="10399619" cy="555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PRODUCT NAME                     </a:t>
            </a:r>
            <a:r>
              <a:rPr lang="en-US" dirty="0"/>
              <a:t>:   </a:t>
            </a:r>
            <a:r>
              <a:rPr lang="en-US" b="1" dirty="0">
                <a:solidFill>
                  <a:srgbClr val="0070C0"/>
                </a:solidFill>
              </a:rPr>
              <a:t>VOGUE TUSKER 3B</a:t>
            </a:r>
          </a:p>
          <a:p>
            <a:pPr>
              <a:lnSpc>
                <a:spcPct val="200000"/>
              </a:lnSpc>
            </a:pPr>
            <a:r>
              <a:rPr lang="en-US" b="1" dirty="0"/>
              <a:t>MATERIAL OF THE BODY       </a:t>
            </a:r>
            <a:r>
              <a:rPr lang="en-US" dirty="0"/>
              <a:t>:   </a:t>
            </a:r>
            <a:r>
              <a:rPr lang="en-US" b="1" dirty="0">
                <a:solidFill>
                  <a:srgbClr val="0070C0"/>
                </a:solidFill>
              </a:rPr>
              <a:t>STAINLESS STEEL</a:t>
            </a:r>
          </a:p>
          <a:p>
            <a:pPr>
              <a:lnSpc>
                <a:spcPct val="200000"/>
              </a:lnSpc>
            </a:pPr>
            <a:r>
              <a:rPr lang="en-US" b="1" dirty="0"/>
              <a:t>MATERIAL OF THE BURNER  </a:t>
            </a:r>
            <a:r>
              <a:rPr lang="en-US" dirty="0"/>
              <a:t>:   </a:t>
            </a:r>
            <a:r>
              <a:rPr lang="en-US" b="1" dirty="0">
                <a:solidFill>
                  <a:srgbClr val="0070C0"/>
                </a:solidFill>
              </a:rPr>
              <a:t>BRASS FORGED BURNER</a:t>
            </a:r>
          </a:p>
          <a:p>
            <a:pPr>
              <a:lnSpc>
                <a:spcPct val="200000"/>
              </a:lnSpc>
            </a:pPr>
            <a:r>
              <a:rPr lang="en-US" b="1" dirty="0"/>
              <a:t>NO. OF BURNER                     </a:t>
            </a:r>
            <a:r>
              <a:rPr lang="en-US" dirty="0"/>
              <a:t>:   </a:t>
            </a:r>
            <a:r>
              <a:rPr lang="en-US" b="1" dirty="0">
                <a:solidFill>
                  <a:srgbClr val="0070C0"/>
                </a:solidFill>
              </a:rPr>
              <a:t>3 (BIG,SMALL,MEDIUM)</a:t>
            </a:r>
          </a:p>
          <a:p>
            <a:pPr>
              <a:lnSpc>
                <a:spcPct val="200000"/>
              </a:lnSpc>
            </a:pPr>
            <a:r>
              <a:rPr lang="en-US" b="1" dirty="0"/>
              <a:t>PANSUPPORT</a:t>
            </a:r>
            <a:r>
              <a:rPr lang="en-US" dirty="0"/>
              <a:t>                          :   </a:t>
            </a:r>
            <a:r>
              <a:rPr lang="en-US" b="1" dirty="0">
                <a:solidFill>
                  <a:srgbClr val="0070C0"/>
                </a:solidFill>
              </a:rPr>
              <a:t>TUSKER ROUND 5MM PANSUPPORT</a:t>
            </a:r>
          </a:p>
          <a:p>
            <a:pPr>
              <a:lnSpc>
                <a:spcPct val="200000"/>
              </a:lnSpc>
            </a:pPr>
            <a:r>
              <a:rPr lang="en-US" b="1" dirty="0"/>
              <a:t>SHEET THICKNESS                  </a:t>
            </a:r>
            <a:r>
              <a:rPr lang="en-US" dirty="0"/>
              <a:t>:   </a:t>
            </a:r>
            <a:r>
              <a:rPr lang="en-US" b="1" dirty="0">
                <a:solidFill>
                  <a:srgbClr val="0070C0"/>
                </a:solidFill>
              </a:rPr>
              <a:t>TOP SHEET – 2MM ,FRONT SHEET – 0.6MM,REAR SHEET - 0.6MM. </a:t>
            </a:r>
          </a:p>
          <a:p>
            <a:pPr>
              <a:lnSpc>
                <a:spcPct val="200000"/>
              </a:lnSpc>
            </a:pPr>
            <a:r>
              <a:rPr lang="en-US" b="1" dirty="0"/>
              <a:t>BIG</a:t>
            </a:r>
            <a:r>
              <a:rPr lang="en-US" dirty="0"/>
              <a:t>                                            :   </a:t>
            </a:r>
            <a:r>
              <a:rPr lang="en-US" b="1" dirty="0">
                <a:solidFill>
                  <a:srgbClr val="0070C0"/>
                </a:solidFill>
              </a:rPr>
              <a:t>0.525 GASVALVE , 90 JET – 0.80MM</a:t>
            </a:r>
          </a:p>
          <a:p>
            <a:pPr>
              <a:lnSpc>
                <a:spcPct val="200000"/>
              </a:lnSpc>
            </a:pPr>
            <a:r>
              <a:rPr lang="en-US" b="1" dirty="0"/>
              <a:t>SMALL</a:t>
            </a:r>
            <a:r>
              <a:rPr lang="en-US" dirty="0"/>
              <a:t>                                      :   </a:t>
            </a:r>
            <a:r>
              <a:rPr lang="en-US" b="1" dirty="0">
                <a:solidFill>
                  <a:srgbClr val="0070C0"/>
                </a:solidFill>
              </a:rPr>
              <a:t>0.425 GASVALVE , 58 JET – 0.65MM</a:t>
            </a:r>
          </a:p>
          <a:p>
            <a:pPr>
              <a:lnSpc>
                <a:spcPct val="200000"/>
              </a:lnSpc>
            </a:pPr>
            <a:r>
              <a:rPr lang="en-US" b="1" dirty="0"/>
              <a:t>MEDIUM</a:t>
            </a:r>
            <a:r>
              <a:rPr lang="en-US" dirty="0"/>
              <a:t>                                  :   </a:t>
            </a:r>
            <a:r>
              <a:rPr lang="en-US" b="1" dirty="0">
                <a:solidFill>
                  <a:srgbClr val="0070C0"/>
                </a:solidFill>
              </a:rPr>
              <a:t>0.425 GASVALVE , 77 JET – 0.75MM</a:t>
            </a:r>
          </a:p>
          <a:p>
            <a:pPr>
              <a:lnSpc>
                <a:spcPct val="200000"/>
              </a:lnSpc>
            </a:pPr>
            <a:r>
              <a:rPr lang="en-US" b="1" dirty="0"/>
              <a:t>KNOB</a:t>
            </a:r>
            <a:r>
              <a:rPr lang="en-US" dirty="0"/>
              <a:t>                                        :   </a:t>
            </a:r>
            <a:r>
              <a:rPr lang="en-US" b="1" dirty="0">
                <a:solidFill>
                  <a:srgbClr val="0070C0"/>
                </a:solidFill>
              </a:rPr>
              <a:t>PLASTIC KNOB</a:t>
            </a:r>
          </a:p>
        </p:txBody>
      </p:sp>
    </p:spTree>
    <p:extLst>
      <p:ext uri="{BB962C8B-B14F-4D97-AF65-F5344CB8AC3E}">
        <p14:creationId xmlns:p14="http://schemas.microsoft.com/office/powerpoint/2010/main" val="143751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27430-0281-F640-C0C6-15DDDDC3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02" y="148471"/>
            <a:ext cx="12059796" cy="52322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PRODUCT IMAGES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Picture 2" descr="Amazon.in: Vidiem : MIXER GRINDER">
            <a:extLst>
              <a:ext uri="{FF2B5EF4-FFF2-40B4-BE49-F238E27FC236}">
                <a16:creationId xmlns:a16="http://schemas.microsoft.com/office/drawing/2014/main" id="{44BF9DC8-778C-3069-3A8D-ABABF69E3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0" b="26440"/>
          <a:stretch/>
        </p:blipFill>
        <p:spPr bwMode="auto">
          <a:xfrm>
            <a:off x="66102" y="148470"/>
            <a:ext cx="1443513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0F0FF7-B938-4393-894C-60C59F4C3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62" y="212893"/>
            <a:ext cx="1049202" cy="39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B5C371-7D0A-0EA1-B0A4-F8A75E016540}"/>
              </a:ext>
            </a:extLst>
          </p:cNvPr>
          <p:cNvSpPr txBox="1"/>
          <p:nvPr/>
        </p:nvSpPr>
        <p:spPr>
          <a:xfrm>
            <a:off x="3046384" y="3183428"/>
            <a:ext cx="147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REAR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EB52DC-10EB-E5FE-F88B-7941E164EF89}"/>
              </a:ext>
            </a:extLst>
          </p:cNvPr>
          <p:cNvSpPr txBox="1"/>
          <p:nvPr/>
        </p:nvSpPr>
        <p:spPr>
          <a:xfrm>
            <a:off x="3178298" y="681900"/>
            <a:ext cx="147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E3A788-34FC-F963-3BEA-2C83A878BD5F}"/>
              </a:ext>
            </a:extLst>
          </p:cNvPr>
          <p:cNvSpPr txBox="1"/>
          <p:nvPr/>
        </p:nvSpPr>
        <p:spPr>
          <a:xfrm>
            <a:off x="7228948" y="702250"/>
            <a:ext cx="187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BOTTOM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B7681C-EDA6-EFC8-2B82-2D93345F06CF}"/>
              </a:ext>
            </a:extLst>
          </p:cNvPr>
          <p:cNvSpPr txBox="1"/>
          <p:nvPr/>
        </p:nvSpPr>
        <p:spPr>
          <a:xfrm>
            <a:off x="7300329" y="3194445"/>
            <a:ext cx="175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8F8100-3B22-A732-F143-3FC49248879D}"/>
              </a:ext>
            </a:extLst>
          </p:cNvPr>
          <p:cNvSpPr txBox="1"/>
          <p:nvPr/>
        </p:nvSpPr>
        <p:spPr>
          <a:xfrm>
            <a:off x="6713027" y="4790890"/>
            <a:ext cx="147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BF9086-525F-D917-B151-8D769E18E18A}"/>
              </a:ext>
            </a:extLst>
          </p:cNvPr>
          <p:cNvSpPr txBox="1"/>
          <p:nvPr/>
        </p:nvSpPr>
        <p:spPr>
          <a:xfrm>
            <a:off x="3851465" y="4790891"/>
            <a:ext cx="168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A stove top on a tile floor&#10;&#10;Description automatically generated">
            <a:extLst>
              <a:ext uri="{FF2B5EF4-FFF2-40B4-BE49-F238E27FC236}">
                <a16:creationId xmlns:a16="http://schemas.microsoft.com/office/drawing/2014/main" id="{0B5FA25F-5026-AE24-4A23-363585E098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5" t="22292" r="27867" b="43390"/>
          <a:stretch/>
        </p:blipFill>
        <p:spPr>
          <a:xfrm>
            <a:off x="3335892" y="5191237"/>
            <a:ext cx="2630428" cy="1454839"/>
          </a:xfrm>
          <a:prstGeom prst="rect">
            <a:avLst/>
          </a:prstGeom>
        </p:spPr>
      </p:pic>
      <p:pic>
        <p:nvPicPr>
          <p:cNvPr id="14" name="Picture 13" descr="A close-up of a gas stove&#10;&#10;Description automatically generated">
            <a:extLst>
              <a:ext uri="{FF2B5EF4-FFF2-40B4-BE49-F238E27FC236}">
                <a16:creationId xmlns:a16="http://schemas.microsoft.com/office/drawing/2014/main" id="{A1EA3A26-3E2B-90BA-CAB4-E047773334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22720" r="24377" b="39599"/>
          <a:stretch/>
        </p:blipFill>
        <p:spPr>
          <a:xfrm>
            <a:off x="6107289" y="5183170"/>
            <a:ext cx="2630428" cy="1474195"/>
          </a:xfrm>
          <a:prstGeom prst="rect">
            <a:avLst/>
          </a:prstGeom>
        </p:spPr>
      </p:pic>
      <p:pic>
        <p:nvPicPr>
          <p:cNvPr id="19" name="Picture 18" descr="A stove top with three burners&#10;&#10;Description automatically generated">
            <a:extLst>
              <a:ext uri="{FF2B5EF4-FFF2-40B4-BE49-F238E27FC236}">
                <a16:creationId xmlns:a16="http://schemas.microsoft.com/office/drawing/2014/main" id="{4116EAE1-F40F-8250-788C-E0C63E1F59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20562" r="9678" b="46097"/>
          <a:stretch/>
        </p:blipFill>
        <p:spPr>
          <a:xfrm>
            <a:off x="1726802" y="3552760"/>
            <a:ext cx="4230630" cy="1202894"/>
          </a:xfrm>
          <a:prstGeom prst="rect">
            <a:avLst/>
          </a:prstGeom>
        </p:spPr>
      </p:pic>
      <p:pic>
        <p:nvPicPr>
          <p:cNvPr id="26" name="Picture 25" descr="A metal frame with wires and screws&#10;&#10;Description automatically generated">
            <a:extLst>
              <a:ext uri="{FF2B5EF4-FFF2-40B4-BE49-F238E27FC236}">
                <a16:creationId xmlns:a16="http://schemas.microsoft.com/office/drawing/2014/main" id="{7F64CD80-3197-0F88-FD28-A94BF0ED64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14297" r="22013" b="16292"/>
          <a:stretch/>
        </p:blipFill>
        <p:spPr>
          <a:xfrm rot="16200000">
            <a:off x="6978055" y="180466"/>
            <a:ext cx="2129969" cy="3894078"/>
          </a:xfrm>
          <a:prstGeom prst="rect">
            <a:avLst/>
          </a:prstGeom>
        </p:spPr>
      </p:pic>
      <p:pic>
        <p:nvPicPr>
          <p:cNvPr id="28" name="Picture 27" descr="A close-up of a gas stove&#10;&#10;Description automatically generated">
            <a:extLst>
              <a:ext uri="{FF2B5EF4-FFF2-40B4-BE49-F238E27FC236}">
                <a16:creationId xmlns:a16="http://schemas.microsoft.com/office/drawing/2014/main" id="{543DC370-23B5-9149-30F3-F3F304C2D8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t="16714" r="4606" b="14378"/>
          <a:stretch/>
        </p:blipFill>
        <p:spPr>
          <a:xfrm>
            <a:off x="2054044" y="1071777"/>
            <a:ext cx="3894079" cy="2112378"/>
          </a:xfrm>
          <a:prstGeom prst="rect">
            <a:avLst/>
          </a:prstGeom>
        </p:spPr>
      </p:pic>
      <p:pic>
        <p:nvPicPr>
          <p:cNvPr id="30" name="Picture 29" descr="A stove top with four burners&#10;&#10;Description automatically generated">
            <a:extLst>
              <a:ext uri="{FF2B5EF4-FFF2-40B4-BE49-F238E27FC236}">
                <a16:creationId xmlns:a16="http://schemas.microsoft.com/office/drawing/2014/main" id="{E330CD2B-97F0-80DC-EC65-B7A4EDA9A6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9424" r="2469" b="43390"/>
          <a:stretch/>
        </p:blipFill>
        <p:spPr>
          <a:xfrm>
            <a:off x="6107289" y="3552760"/>
            <a:ext cx="4230631" cy="12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7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27430-0281-F640-C0C6-15DDDDC3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02" y="148471"/>
            <a:ext cx="12059796" cy="52322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SOOT FORMATION TEST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Picture 2" descr="Amazon.in: Vidiem : MIXER GRINDER">
            <a:extLst>
              <a:ext uri="{FF2B5EF4-FFF2-40B4-BE49-F238E27FC236}">
                <a16:creationId xmlns:a16="http://schemas.microsoft.com/office/drawing/2014/main" id="{44BF9DC8-778C-3069-3A8D-ABABF69E3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0" b="26440"/>
          <a:stretch/>
        </p:blipFill>
        <p:spPr bwMode="auto">
          <a:xfrm>
            <a:off x="66102" y="148470"/>
            <a:ext cx="1366913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0F0FF7-B938-4393-894C-60C59F4C3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62" y="212893"/>
            <a:ext cx="1049202" cy="39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4B34C-DB55-ABED-868C-4AD1C48BA770}"/>
              </a:ext>
            </a:extLst>
          </p:cNvPr>
          <p:cNvSpPr txBox="1"/>
          <p:nvPr/>
        </p:nvSpPr>
        <p:spPr>
          <a:xfrm>
            <a:off x="870010" y="4786148"/>
            <a:ext cx="10700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Result</a:t>
            </a:r>
            <a:r>
              <a:rPr lang="en-US" dirty="0"/>
              <a:t> : After soot Formation Test ,No Yellow flame ,No Soot Formed on Vessel and  Burner - </a:t>
            </a:r>
            <a:r>
              <a:rPr lang="en-US" b="1" dirty="0">
                <a:solidFill>
                  <a:srgbClr val="00B050"/>
                </a:solidFill>
              </a:rPr>
              <a:t>OK</a:t>
            </a:r>
            <a:r>
              <a:rPr lang="en-US" dirty="0"/>
              <a:t> </a:t>
            </a:r>
            <a:endParaRPr lang="en-IN" dirty="0"/>
          </a:p>
        </p:txBody>
      </p:sp>
      <p:pic>
        <p:nvPicPr>
          <p:cNvPr id="9" name="Picture 8" descr="A group of pots on a stove&#10;&#10;Description automatically generated">
            <a:extLst>
              <a:ext uri="{FF2B5EF4-FFF2-40B4-BE49-F238E27FC236}">
                <a16:creationId xmlns:a16="http://schemas.microsoft.com/office/drawing/2014/main" id="{D948714B-4DF2-AFDC-7731-7C6F4C0653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2" b="42551"/>
          <a:stretch/>
        </p:blipFill>
        <p:spPr>
          <a:xfrm>
            <a:off x="1071495" y="1525241"/>
            <a:ext cx="5027787" cy="2776689"/>
          </a:xfrm>
          <a:prstGeom prst="rect">
            <a:avLst/>
          </a:prstGeom>
        </p:spPr>
      </p:pic>
      <p:pic>
        <p:nvPicPr>
          <p:cNvPr id="12" name="Picture 11" descr="A metal object with two pots on it&#10;&#10;Description automatically generated with medium confidence">
            <a:extLst>
              <a:ext uri="{FF2B5EF4-FFF2-40B4-BE49-F238E27FC236}">
                <a16:creationId xmlns:a16="http://schemas.microsoft.com/office/drawing/2014/main" id="{10A051BA-9563-64E3-B2C2-CA5F9F3B5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27655" r="20494" b="26255"/>
          <a:stretch/>
        </p:blipFill>
        <p:spPr>
          <a:xfrm>
            <a:off x="6220467" y="1525242"/>
            <a:ext cx="5027787" cy="27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6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27430-0281-F640-C0C6-15DDDDC3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02" y="148471"/>
            <a:ext cx="12059796" cy="523220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STRENGTH AND RIGIDITY TEST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Picture 2" descr="Amazon.in: Vidiem : MIXER GRINDER">
            <a:extLst>
              <a:ext uri="{FF2B5EF4-FFF2-40B4-BE49-F238E27FC236}">
                <a16:creationId xmlns:a16="http://schemas.microsoft.com/office/drawing/2014/main" id="{44BF9DC8-778C-3069-3A8D-ABABF69E3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0" b="26440"/>
          <a:stretch/>
        </p:blipFill>
        <p:spPr bwMode="auto">
          <a:xfrm>
            <a:off x="66102" y="148470"/>
            <a:ext cx="1443513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0F0FF7-B938-4393-894C-60C59F4C3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62" y="212893"/>
            <a:ext cx="1049202" cy="39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6E621D-1E57-85B4-0F6C-DBBE2A18EFB8}"/>
              </a:ext>
            </a:extLst>
          </p:cNvPr>
          <p:cNvSpPr txBox="1"/>
          <p:nvPr/>
        </p:nvSpPr>
        <p:spPr>
          <a:xfrm>
            <a:off x="378425" y="5472752"/>
            <a:ext cx="1144722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Result</a:t>
            </a:r>
            <a:r>
              <a:rPr lang="en-US" dirty="0"/>
              <a:t> : Vertical Deflection 0.75mm &lt; 2mm –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OK</a:t>
            </a:r>
            <a:r>
              <a:rPr lang="en-US" b="1" dirty="0"/>
              <a:t>.</a:t>
            </a:r>
          </a:p>
          <a:p>
            <a:r>
              <a:rPr lang="en-US" dirty="0"/>
              <a:t>              Length Wise 1mm &lt; 5mm - </a:t>
            </a:r>
            <a:r>
              <a:rPr lang="en-US" b="1" dirty="0">
                <a:solidFill>
                  <a:srgbClr val="00B050"/>
                </a:solidFill>
              </a:rPr>
              <a:t>OK</a:t>
            </a:r>
          </a:p>
          <a:p>
            <a:r>
              <a:rPr lang="en-US" dirty="0"/>
              <a:t>              Width Wise 1mm &lt; 5mm – </a:t>
            </a:r>
            <a:r>
              <a:rPr lang="en-US" b="1" dirty="0">
                <a:solidFill>
                  <a:srgbClr val="00B050"/>
                </a:solidFill>
              </a:rPr>
              <a:t>OK</a:t>
            </a:r>
          </a:p>
          <a:p>
            <a:r>
              <a:rPr lang="en-US" b="1" dirty="0"/>
              <a:t>Note :</a:t>
            </a:r>
            <a:r>
              <a:rPr lang="en-US" dirty="0"/>
              <a:t>But after applying load on the  top sheet, light sag observed in the load area.</a:t>
            </a:r>
            <a:endParaRPr lang="en-IN" dirty="0"/>
          </a:p>
        </p:txBody>
      </p:sp>
      <p:pic>
        <p:nvPicPr>
          <p:cNvPr id="6" name="Picture 5" descr="A group of hexagons on a table&#10;&#10;Description automatically generated">
            <a:extLst>
              <a:ext uri="{FF2B5EF4-FFF2-40B4-BE49-F238E27FC236}">
                <a16:creationId xmlns:a16="http://schemas.microsoft.com/office/drawing/2014/main" id="{33B603C8-BE47-208B-D2FD-5C35AFF290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3" b="15333"/>
          <a:stretch/>
        </p:blipFill>
        <p:spPr>
          <a:xfrm>
            <a:off x="4228065" y="1948614"/>
            <a:ext cx="3747988" cy="2247214"/>
          </a:xfrm>
          <a:prstGeom prst="rect">
            <a:avLst/>
          </a:prstGeom>
        </p:spPr>
      </p:pic>
      <p:pic>
        <p:nvPicPr>
          <p:cNvPr id="8" name="Picture 7" descr="A round dial with a black handle&#10;&#10;Description automatically generated with medium confidence">
            <a:extLst>
              <a:ext uri="{FF2B5EF4-FFF2-40B4-BE49-F238E27FC236}">
                <a16:creationId xmlns:a16="http://schemas.microsoft.com/office/drawing/2014/main" id="{D22606ED-1BD8-0D0D-14DD-A126BBB76F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1" r="19275"/>
          <a:stretch/>
        </p:blipFill>
        <p:spPr>
          <a:xfrm>
            <a:off x="8185533" y="1114809"/>
            <a:ext cx="3230727" cy="3914824"/>
          </a:xfrm>
          <a:prstGeom prst="rect">
            <a:avLst/>
          </a:prstGeom>
        </p:spPr>
      </p:pic>
      <p:pic>
        <p:nvPicPr>
          <p:cNvPr id="11" name="Picture 10" descr="A close-up of a dial&#10;&#10;Description automatically generated">
            <a:extLst>
              <a:ext uri="{FF2B5EF4-FFF2-40B4-BE49-F238E27FC236}">
                <a16:creationId xmlns:a16="http://schemas.microsoft.com/office/drawing/2014/main" id="{262E9381-4398-0DA4-BF23-33B26882C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8" r="18538"/>
          <a:stretch/>
        </p:blipFill>
        <p:spPr>
          <a:xfrm>
            <a:off x="787858" y="1114809"/>
            <a:ext cx="3230727" cy="39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6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27430-0281-F640-C0C6-15DDDDC3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02" y="148471"/>
            <a:ext cx="12059796" cy="523220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MEDIUM MIXING TUBE LEG UNEVEN FLATNESS &amp; SHARP EDGES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Picture 2" descr="Amazon.in: Vidiem : MIXER GRINDER">
            <a:extLst>
              <a:ext uri="{FF2B5EF4-FFF2-40B4-BE49-F238E27FC236}">
                <a16:creationId xmlns:a16="http://schemas.microsoft.com/office/drawing/2014/main" id="{44BF9DC8-778C-3069-3A8D-ABABF69E3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0" b="26440"/>
          <a:stretch/>
        </p:blipFill>
        <p:spPr bwMode="auto">
          <a:xfrm>
            <a:off x="66102" y="148470"/>
            <a:ext cx="1443513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0F0FF7-B938-4393-894C-60C59F4C3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62" y="212893"/>
            <a:ext cx="1049202" cy="39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6E621D-1E57-85B4-0F6C-DBBE2A18EFB8}"/>
              </a:ext>
            </a:extLst>
          </p:cNvPr>
          <p:cNvSpPr txBox="1"/>
          <p:nvPr/>
        </p:nvSpPr>
        <p:spPr>
          <a:xfrm>
            <a:off x="1839816" y="5121204"/>
            <a:ext cx="82071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Mixing Tube leg uneven Flatness and Top sheet sharp edges observed – </a:t>
            </a:r>
            <a:r>
              <a:rPr lang="en-US" b="1" dirty="0">
                <a:solidFill>
                  <a:srgbClr val="FF0000"/>
                </a:solidFill>
              </a:rPr>
              <a:t>NOT OK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24" name="Picture 23" descr="A close up of a gas burner&#10;&#10;Description automatically generated">
            <a:extLst>
              <a:ext uri="{FF2B5EF4-FFF2-40B4-BE49-F238E27FC236}">
                <a16:creationId xmlns:a16="http://schemas.microsoft.com/office/drawing/2014/main" id="{A51DD894-CD12-972D-DA1D-A7B6F178F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0" t="9848" r="7266" b="33329"/>
          <a:stretch/>
        </p:blipFill>
        <p:spPr>
          <a:xfrm>
            <a:off x="719158" y="1269326"/>
            <a:ext cx="5376842" cy="32542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10C6A6-035B-96BE-63DA-F07CFCD2F1F4}"/>
              </a:ext>
            </a:extLst>
          </p:cNvPr>
          <p:cNvSpPr/>
          <p:nvPr/>
        </p:nvSpPr>
        <p:spPr>
          <a:xfrm>
            <a:off x="3042520" y="3336667"/>
            <a:ext cx="1435808" cy="9059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 descr="A close-up of a stove&#10;&#10;Description automatically generated">
            <a:extLst>
              <a:ext uri="{FF2B5EF4-FFF2-40B4-BE49-F238E27FC236}">
                <a16:creationId xmlns:a16="http://schemas.microsoft.com/office/drawing/2014/main" id="{6D6999BB-D2D8-8EB3-239A-631BD5DA94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1" b="35013"/>
          <a:stretch/>
        </p:blipFill>
        <p:spPr>
          <a:xfrm>
            <a:off x="6269940" y="1269326"/>
            <a:ext cx="5202901" cy="32542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1C30D7-109F-88C4-948C-A8811698EAEB}"/>
              </a:ext>
            </a:extLst>
          </p:cNvPr>
          <p:cNvSpPr/>
          <p:nvPr/>
        </p:nvSpPr>
        <p:spPr>
          <a:xfrm rot="824469">
            <a:off x="6914725" y="1885419"/>
            <a:ext cx="4511580" cy="4221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655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27430-0281-F640-C0C6-15DDDDC3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02" y="148471"/>
            <a:ext cx="12059796" cy="523220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MEDIUM MIXING TUBE LEG UNEVEN FLATNESS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Picture 2" descr="Amazon.in: Vidiem : MIXER GRINDER">
            <a:extLst>
              <a:ext uri="{FF2B5EF4-FFF2-40B4-BE49-F238E27FC236}">
                <a16:creationId xmlns:a16="http://schemas.microsoft.com/office/drawing/2014/main" id="{44BF9DC8-778C-3069-3A8D-ABABF69E3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0" b="26440"/>
          <a:stretch/>
        </p:blipFill>
        <p:spPr bwMode="auto">
          <a:xfrm>
            <a:off x="66102" y="148470"/>
            <a:ext cx="1443513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0F0FF7-B938-4393-894C-60C59F4C3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62" y="212893"/>
            <a:ext cx="1049202" cy="39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A10969-0A5B-E57D-8F98-3F1C1F435EEE}"/>
              </a:ext>
            </a:extLst>
          </p:cNvPr>
          <p:cNvSpPr txBox="1"/>
          <p:nvPr/>
        </p:nvSpPr>
        <p:spPr>
          <a:xfrm>
            <a:off x="674969" y="4538318"/>
            <a:ext cx="108284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Front area no Clearance from the ground level on the gas stove – </a:t>
            </a:r>
            <a:r>
              <a:rPr lang="en-US" b="1" dirty="0">
                <a:solidFill>
                  <a:srgbClr val="FF0000"/>
                </a:solidFill>
              </a:rPr>
              <a:t>NOT OK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A close-up of a stove&#10;&#10;Description automatically generated">
            <a:extLst>
              <a:ext uri="{FF2B5EF4-FFF2-40B4-BE49-F238E27FC236}">
                <a16:creationId xmlns:a16="http://schemas.microsoft.com/office/drawing/2014/main" id="{60E9CFA5-128F-A554-D31E-292AC87F20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1" b="35013"/>
          <a:stretch/>
        </p:blipFill>
        <p:spPr>
          <a:xfrm>
            <a:off x="6602097" y="1453399"/>
            <a:ext cx="4901282" cy="2540277"/>
          </a:xfrm>
          <a:prstGeom prst="rect">
            <a:avLst/>
          </a:prstGeom>
        </p:spPr>
      </p:pic>
      <p:pic>
        <p:nvPicPr>
          <p:cNvPr id="22" name="Picture 21" descr="A black metal object with wheels&#10;&#10;Description automatically generated">
            <a:extLst>
              <a:ext uri="{FF2B5EF4-FFF2-40B4-BE49-F238E27FC236}">
                <a16:creationId xmlns:a16="http://schemas.microsoft.com/office/drawing/2014/main" id="{47A7B35E-3E0B-3CC8-84F6-ED275879D2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4" b="35013"/>
          <a:stretch/>
        </p:blipFill>
        <p:spPr>
          <a:xfrm>
            <a:off x="674969" y="1453398"/>
            <a:ext cx="5780368" cy="25402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10C6A6-035B-96BE-63DA-F07CFCD2F1F4}"/>
              </a:ext>
            </a:extLst>
          </p:cNvPr>
          <p:cNvSpPr/>
          <p:nvPr/>
        </p:nvSpPr>
        <p:spPr>
          <a:xfrm>
            <a:off x="7616929" y="3280979"/>
            <a:ext cx="3269343" cy="5644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45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27430-0281-F640-C0C6-15DDDDC3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02" y="148471"/>
            <a:ext cx="12059796" cy="523220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ASSEMBLY ISSUES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Picture 2" descr="Amazon.in: Vidiem : MIXER GRINDER">
            <a:extLst>
              <a:ext uri="{FF2B5EF4-FFF2-40B4-BE49-F238E27FC236}">
                <a16:creationId xmlns:a16="http://schemas.microsoft.com/office/drawing/2014/main" id="{44BF9DC8-778C-3069-3A8D-ABABF69E3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0" b="26440"/>
          <a:stretch/>
        </p:blipFill>
        <p:spPr bwMode="auto">
          <a:xfrm>
            <a:off x="66102" y="148470"/>
            <a:ext cx="1443513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0F0FF7-B938-4393-894C-60C59F4C3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62" y="212893"/>
            <a:ext cx="1049202" cy="39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6E621D-1E57-85B4-0F6C-DBBE2A18EFB8}"/>
              </a:ext>
            </a:extLst>
          </p:cNvPr>
          <p:cNvSpPr txBox="1"/>
          <p:nvPr/>
        </p:nvSpPr>
        <p:spPr>
          <a:xfrm>
            <a:off x="1050893" y="5291203"/>
            <a:ext cx="48169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Front frame not in straight position – </a:t>
            </a:r>
            <a:r>
              <a:rPr lang="en-US" b="1" dirty="0">
                <a:solidFill>
                  <a:srgbClr val="FF0000"/>
                </a:solidFill>
              </a:rPr>
              <a:t>NOT OK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10969-0A5B-E57D-8F98-3F1C1F435EEE}"/>
              </a:ext>
            </a:extLst>
          </p:cNvPr>
          <p:cNvSpPr txBox="1"/>
          <p:nvPr/>
        </p:nvSpPr>
        <p:spPr>
          <a:xfrm>
            <a:off x="6105585" y="5291203"/>
            <a:ext cx="49589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Revolving Nozzle not in straight position – </a:t>
            </a:r>
            <a:r>
              <a:rPr lang="en-US" b="1" dirty="0">
                <a:solidFill>
                  <a:srgbClr val="FF0000"/>
                </a:solidFill>
              </a:rPr>
              <a:t>NOT OK</a:t>
            </a:r>
            <a:endParaRPr lang="en-IN" b="1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02630B-7A21-DA26-3AAB-7840AEF1E231}"/>
              </a:ext>
            </a:extLst>
          </p:cNvPr>
          <p:cNvGrpSpPr/>
          <p:nvPr/>
        </p:nvGrpSpPr>
        <p:grpSpPr>
          <a:xfrm>
            <a:off x="1084195" y="1324466"/>
            <a:ext cx="9914967" cy="3492395"/>
            <a:chOff x="813262" y="1226361"/>
            <a:chExt cx="8340873" cy="2635607"/>
          </a:xfrm>
        </p:grpSpPr>
        <p:pic>
          <p:nvPicPr>
            <p:cNvPr id="16" name="Picture 15" descr="A mirror with a reflection of a person&#10;&#10;Description automatically generated">
              <a:extLst>
                <a:ext uri="{FF2B5EF4-FFF2-40B4-BE49-F238E27FC236}">
                  <a16:creationId xmlns:a16="http://schemas.microsoft.com/office/drawing/2014/main" id="{9F180A10-A854-4957-8808-B4C1B2EAB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4" t="37109" b="11492"/>
            <a:stretch/>
          </p:blipFill>
          <p:spPr>
            <a:xfrm>
              <a:off x="5101886" y="1226361"/>
              <a:ext cx="4052249" cy="2635606"/>
            </a:xfrm>
            <a:prstGeom prst="rect">
              <a:avLst/>
            </a:prstGeom>
          </p:spPr>
        </p:pic>
        <p:pic>
          <p:nvPicPr>
            <p:cNvPr id="20" name="Picture 19" descr="A person holding a white piece of paper&#10;&#10;Description automatically generated">
              <a:extLst>
                <a:ext uri="{FF2B5EF4-FFF2-40B4-BE49-F238E27FC236}">
                  <a16:creationId xmlns:a16="http://schemas.microsoft.com/office/drawing/2014/main" id="{D3932CF5-54BD-4DCF-A929-D4EA1F0A4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0" r="14738" b="29478"/>
            <a:stretch/>
          </p:blipFill>
          <p:spPr>
            <a:xfrm>
              <a:off x="813262" y="1226361"/>
              <a:ext cx="4052249" cy="263560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10C6A6-035B-96BE-63DA-F07CFCD2F1F4}"/>
                </a:ext>
              </a:extLst>
            </p:cNvPr>
            <p:cNvSpPr/>
            <p:nvPr/>
          </p:nvSpPr>
          <p:spPr>
            <a:xfrm>
              <a:off x="5844305" y="1376543"/>
              <a:ext cx="1278984" cy="6780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DFE932-84EC-6EE9-E335-1738573BB71E}"/>
                </a:ext>
              </a:extLst>
            </p:cNvPr>
            <p:cNvCxnSpPr>
              <a:cxnSpLocks/>
            </p:cNvCxnSpPr>
            <p:nvPr/>
          </p:nvCxnSpPr>
          <p:spPr>
            <a:xfrm>
              <a:off x="6427354" y="1376543"/>
              <a:ext cx="0" cy="678036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560D40-DE1B-8E9D-648D-52D2CE076C8A}"/>
                </a:ext>
              </a:extLst>
            </p:cNvPr>
            <p:cNvSpPr/>
            <p:nvPr/>
          </p:nvSpPr>
          <p:spPr>
            <a:xfrm>
              <a:off x="870122" y="2733203"/>
              <a:ext cx="3882499" cy="6780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14323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</TotalTime>
  <Words>255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VOGUE TUSKER 3B SS OBSERVATIONS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 SRK</dc:creator>
  <cp:lastModifiedBy>DQ LAB 1</cp:lastModifiedBy>
  <cp:revision>255</cp:revision>
  <cp:lastPrinted>2024-06-14T06:34:46Z</cp:lastPrinted>
  <dcterms:created xsi:type="dcterms:W3CDTF">2023-03-07T09:50:05Z</dcterms:created>
  <dcterms:modified xsi:type="dcterms:W3CDTF">2024-07-25T11:38:45Z</dcterms:modified>
</cp:coreProperties>
</file>